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IBM Plex Sans"/>
      <p:regular r:id="rId42"/>
      <p:bold r:id="rId43"/>
      <p:italic r:id="rId44"/>
      <p:boldItalic r:id="rId45"/>
    </p:embeddedFont>
    <p:embeddedFont>
      <p:font typeface="Overpass"/>
      <p:regular r:id="rId46"/>
      <p:bold r:id="rId47"/>
      <p:italic r:id="rId48"/>
      <p:boldItalic r:id="rId49"/>
    </p:embeddedFont>
    <p:embeddedFont>
      <p:font typeface="IBM Plex Mono SemiBold"/>
      <p:regular r:id="rId50"/>
      <p:bold r:id="rId51"/>
      <p:italic r:id="rId52"/>
      <p:boldItalic r:id="rId53"/>
    </p:embeddedFont>
    <p:embeddedFont>
      <p:font typeface="Overpass SemiBold"/>
      <p:regular r:id="rId54"/>
      <p:bold r:id="rId55"/>
      <p:italic r:id="rId56"/>
      <p:boldItalic r:id="rId57"/>
    </p:embeddedFont>
    <p:embeddedFont>
      <p:font typeface="IBM Plex Mon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IBMPlexSans-regular.fntdata"/><Relationship Id="rId41" Type="http://schemas.openxmlformats.org/officeDocument/2006/relationships/slide" Target="slides/slide37.xml"/><Relationship Id="rId44" Type="http://schemas.openxmlformats.org/officeDocument/2006/relationships/font" Target="fonts/IBMPlexSans-italic.fntdata"/><Relationship Id="rId43" Type="http://schemas.openxmlformats.org/officeDocument/2006/relationships/font" Target="fonts/IBMPlexSans-bold.fntdata"/><Relationship Id="rId46" Type="http://schemas.openxmlformats.org/officeDocument/2006/relationships/font" Target="fonts/Overpass-regular.fntdata"/><Relationship Id="rId45" Type="http://schemas.openxmlformats.org/officeDocument/2006/relationships/font" Target="fonts/IBMPlex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verpass-italic.fntdata"/><Relationship Id="rId47" Type="http://schemas.openxmlformats.org/officeDocument/2006/relationships/font" Target="fonts/Overpass-bold.fntdata"/><Relationship Id="rId49" Type="http://schemas.openxmlformats.org/officeDocument/2006/relationships/font" Target="fonts/Overpas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IBMPlexMon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IBMPlexMon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IBMPlexMonoSemiBold-bold.fntdata"/><Relationship Id="rId50" Type="http://schemas.openxmlformats.org/officeDocument/2006/relationships/font" Target="fonts/IBMPlexMonoSemiBold-regular.fntdata"/><Relationship Id="rId53" Type="http://schemas.openxmlformats.org/officeDocument/2006/relationships/font" Target="fonts/IBMPlexMonoSemiBold-boldItalic.fntdata"/><Relationship Id="rId52" Type="http://schemas.openxmlformats.org/officeDocument/2006/relationships/font" Target="fonts/IBMPlexMonoSemiBold-italic.fntdata"/><Relationship Id="rId11" Type="http://schemas.openxmlformats.org/officeDocument/2006/relationships/slide" Target="slides/slide7.xml"/><Relationship Id="rId55" Type="http://schemas.openxmlformats.org/officeDocument/2006/relationships/font" Target="fonts/OverpassSemiBold-bold.fntdata"/><Relationship Id="rId10" Type="http://schemas.openxmlformats.org/officeDocument/2006/relationships/slide" Target="slides/slide6.xml"/><Relationship Id="rId54" Type="http://schemas.openxmlformats.org/officeDocument/2006/relationships/font" Target="fonts/OverpassSemiBold-regular.fntdata"/><Relationship Id="rId13" Type="http://schemas.openxmlformats.org/officeDocument/2006/relationships/slide" Target="slides/slide9.xml"/><Relationship Id="rId57" Type="http://schemas.openxmlformats.org/officeDocument/2006/relationships/font" Target="fonts/OverpassSemiBold-boldItalic.fntdata"/><Relationship Id="rId12" Type="http://schemas.openxmlformats.org/officeDocument/2006/relationships/slide" Target="slides/slide8.xml"/><Relationship Id="rId56" Type="http://schemas.openxmlformats.org/officeDocument/2006/relationships/font" Target="fonts/OverpassSemiBold-italic.fntdata"/><Relationship Id="rId15" Type="http://schemas.openxmlformats.org/officeDocument/2006/relationships/slide" Target="slides/slide11.xml"/><Relationship Id="rId59" Type="http://schemas.openxmlformats.org/officeDocument/2006/relationships/font" Target="fonts/IBMPlexMono-bold.fntdata"/><Relationship Id="rId14" Type="http://schemas.openxmlformats.org/officeDocument/2006/relationships/slide" Target="slides/slide10.xml"/><Relationship Id="rId58" Type="http://schemas.openxmlformats.org/officeDocument/2006/relationships/font" Target="fonts/IBMPlexMon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4855d5c3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4855d5c3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cc197c41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cc197c41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cc9e990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cc9e990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cc9e990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cc9e990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cc9e990e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cc9e990e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cc9e990e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cc9e990e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cc9e990e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cc9e990e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cc9e990e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cc9e990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cc197c41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cc197c41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cc9e990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cc9e990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cc197c41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cc197c41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cc197c4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cc197c4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cc9e990e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cc9e990e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cc9e990e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cc9e990e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cc197c41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cc197c41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cc9e990e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cc9e990e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cc9e990e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cc9e990e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cc9e990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bcc9e990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cc9e990e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cc9e990e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cc9e990e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cc9e990e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cc9e990e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cc9e990e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cc9e990e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cc9e990e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cc197c41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cc197c41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cc9e990e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cc9e990e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cc9e990e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cc9e990e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cc9e990e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cc9e990e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cc9e99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bcc9e99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cc9e990e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cc9e990e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cc9e990e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cc9e990e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cc9e990e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cc9e990e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602946d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602946d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cc197c41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cc197c41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cc197c41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cc197c41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cc197c41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cc197c41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cc9e990e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cc9e990e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cc9e990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cc9e990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cc197c41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cc197c41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sz="28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◻"/>
              <a:defRPr sz="18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147950"/>
            <a:ext cx="587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824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SemiBold"/>
              <a:buNone/>
              <a:defRPr sz="21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jpg"/><Relationship Id="rId2" Type="http://schemas.openxmlformats.org/officeDocument/2006/relationships/hyperlink" Target="mailto:hi@sikalabs.com" TargetMode="External"/><Relationship Id="rId3" Type="http://schemas.openxmlformats.org/officeDocument/2006/relationships/hyperlink" Target="https://sikalabs.com" TargetMode="External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2500"/>
              <a:buFont typeface="IBM Plex Mono"/>
              <a:buNone/>
              <a:defRPr b="1" sz="2500">
                <a:solidFill>
                  <a:srgbClr val="E1E1E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8BFB0"/>
              </a:buClr>
              <a:buSzPts val="1800"/>
              <a:buFont typeface="IBM Plex Sans"/>
              <a:buChar char="■"/>
              <a:defRPr sz="1800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◻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311700" y="703375"/>
            <a:ext cx="7033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0808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/>
        </p:nvSpPr>
        <p:spPr>
          <a:xfrm>
            <a:off x="311700" y="4663225"/>
            <a:ext cx="6149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SikaLabs s.r.o.         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/>
              </a:rPr>
              <a:t>hi@sikalabs.com</a:t>
            </a:r>
            <a:r>
              <a:rPr b="1" lang="en" sz="1200">
                <a:latin typeface="IBM Plex Sans"/>
                <a:ea typeface="IBM Plex Sans"/>
                <a:cs typeface="IBM Plex Sans"/>
                <a:sym typeface="IBM Plex Sans"/>
              </a:rPr>
              <a:t>         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sikalabs.com</a:t>
            </a:r>
            <a:endParaRPr b="1" sz="1200">
              <a:solidFill>
                <a:srgbClr val="E1E1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ondrej@sika.io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023225"/>
            <a:ext cx="8520600" cy="16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Ondřej Šika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Freelance &amp; SikaLabs s.r.o.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ondrej@sika.io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@ondrejsika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Kontejnery v praxi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Praha</a:t>
            </a:r>
            <a:r>
              <a:rPr lang="en" sz="1100">
                <a:solidFill>
                  <a:srgbClr val="FFFFFF"/>
                </a:solidFill>
              </a:rPr>
              <a:t>, 27. 2. 2024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273500"/>
            <a:ext cx="8520600" cy="25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chemeClr val="lt1"/>
                </a:solidFill>
              </a:rPr>
              <a:t>Jak Kubernetes zrychlilo nasazování aplikací do Drážního Úřadu</a:t>
            </a:r>
            <a:br>
              <a:rPr lang="en" sz="3100">
                <a:solidFill>
                  <a:schemeClr val="lt1"/>
                </a:solidFill>
              </a:rPr>
            </a:br>
            <a:r>
              <a:rPr lang="en" sz="3100">
                <a:solidFill>
                  <a:schemeClr val="lt1"/>
                </a:solidFill>
              </a:rPr>
              <a:t>a zjednodušilo jejich provoz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600" y="1124275"/>
            <a:ext cx="2013350" cy="19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274" y="1770650"/>
            <a:ext cx="3099724" cy="42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450" y="3989100"/>
            <a:ext cx="1154400" cy="1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0225" y="2159350"/>
            <a:ext cx="1711575" cy="17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Ukázky aplikací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Weby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ducr.cz, 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Open Source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Keycloak SSO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Zammad Helpdesk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…</a:t>
            </a:r>
            <a:endParaRPr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Interní Systémy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925" y="0"/>
            <a:ext cx="4045076" cy="316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 b="5879" l="6260" r="-6260" t="-5880"/>
          <a:stretch/>
        </p:blipFill>
        <p:spPr>
          <a:xfrm>
            <a:off x="4708275" y="884326"/>
            <a:ext cx="3641324" cy="28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725" y="1872975"/>
            <a:ext cx="3433600" cy="26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Problémy nasazování</a:t>
            </a:r>
            <a:r>
              <a:rPr lang="en"/>
              <a:t> v DÚ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50150"/>
            <a:ext cx="82584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Rychlost </a:t>
            </a:r>
            <a:r>
              <a:rPr lang="en" sz="1800"/>
              <a:t>nasazení</a:t>
            </a:r>
            <a:r>
              <a:rPr lang="en" sz="1800"/>
              <a:t> aplikace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Je potřeba vytvořit prostředí - VMs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Správa infra byla manuální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Instalace poskytovatelem / manuálně podle dokumentace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=&gt; Pro každou aplikaci stavíme prostředí znovu (ručně) a pokaždé jinak</a:t>
            </a:r>
            <a:br>
              <a:rPr lang="en" sz="2000"/>
            </a:br>
            <a:r>
              <a:rPr lang="en" sz="2000"/>
              <a:t>=&gt; velmi pomalé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Problémy provozu v DÚ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242554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Každá aplikace se provozuje různě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PHP + Apache, Node.js, Tomcat, Docker Compose, 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Aktualizace se prováděly manuálně (dodavatel, podle docs)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Manuální přidávání do monitoringu, 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Absence centrálního log managementu - každá aplikace logovala k sobě a dost různě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=&gt; velmi náročné zvládnout </a:t>
            </a:r>
            <a:r>
              <a:rPr lang="en" sz="2000"/>
              <a:t>všechny</a:t>
            </a:r>
            <a:r>
              <a:rPr lang="en" sz="2000"/>
              <a:t> rozdílné technologie</a:t>
            </a:r>
            <a:br>
              <a:rPr lang="en" sz="2000"/>
            </a:br>
            <a:r>
              <a:rPr lang="en" sz="2000"/>
              <a:t>=&gt; obzvlášť ve velmi </a:t>
            </a:r>
            <a:r>
              <a:rPr lang="en" sz="2000"/>
              <a:t>malém</a:t>
            </a:r>
            <a:r>
              <a:rPr lang="en" sz="2000"/>
              <a:t> teamu</a:t>
            </a:r>
            <a:br>
              <a:rPr lang="en" sz="2000"/>
            </a:br>
            <a:r>
              <a:rPr lang="en" sz="2000"/>
              <a:t>	</a:t>
            </a:r>
            <a:endParaRPr sz="2000"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350" y="38100"/>
            <a:ext cx="1610275" cy="16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675" y="1203425"/>
            <a:ext cx="1932750" cy="1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575" y="2939100"/>
            <a:ext cx="598500" cy="5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/>
              <a:t>😥</a:t>
            </a:r>
            <a:r>
              <a:rPr b="1" lang="en" sz="7000">
                <a:solidFill>
                  <a:schemeClr val="hlink"/>
                </a:solidFill>
              </a:rPr>
              <a:t>😥</a:t>
            </a:r>
            <a:endParaRPr b="1" sz="7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Řešení</a:t>
            </a:r>
            <a:r>
              <a:rPr b="1" lang="en" sz="5000"/>
              <a:t>?</a:t>
            </a:r>
            <a:endParaRPr b="1" sz="5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Kontejnery + </a:t>
            </a:r>
            <a:r>
              <a:rPr b="1" lang="en" sz="5000"/>
              <a:t>Kubernetes</a:t>
            </a:r>
            <a:endParaRPr b="1" sz="5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00"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00" y="2522375"/>
            <a:ext cx="1428325" cy="14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150" y="2478688"/>
            <a:ext cx="1244650" cy="13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b="1" lang="en" sz="4000"/>
              <a:t>Unifikace prostředí</a:t>
            </a:r>
            <a:endParaRPr b="1"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b="1" lang="en" sz="4000">
                <a:solidFill>
                  <a:schemeClr val="hlink"/>
                </a:solidFill>
              </a:rPr>
              <a:t>Definice hranice zodpovědnosti</a:t>
            </a:r>
            <a:endParaRPr b="1" sz="4000">
              <a:solidFill>
                <a:schemeClr val="hlink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000"/>
              <a:buChar char="■"/>
            </a:pPr>
            <a:r>
              <a:rPr b="1" lang="en" sz="4000">
                <a:solidFill>
                  <a:schemeClr val="hlink"/>
                </a:solidFill>
              </a:rPr>
              <a:t>Automatizace</a:t>
            </a:r>
            <a:endParaRPr b="1" sz="40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Unifikace prostředí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Je </a:t>
            </a:r>
            <a:r>
              <a:rPr lang="en" sz="1800"/>
              <a:t>potřeba</a:t>
            </a:r>
            <a:r>
              <a:rPr lang="en" sz="1800"/>
              <a:t> co </a:t>
            </a:r>
            <a:r>
              <a:rPr lang="en" sz="1800"/>
              <a:t>nejvíce</a:t>
            </a:r>
            <a:r>
              <a:rPr lang="en" sz="1800"/>
              <a:t> věcí dělat stejně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Musíme</a:t>
            </a:r>
            <a:r>
              <a:rPr lang="en" sz="1800"/>
              <a:t> používat jednotné nástroje a procesy při provozu a nasazování různých aplikací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Nesmíme pokaždé vše </a:t>
            </a:r>
            <a:r>
              <a:rPr lang="en" sz="1800"/>
              <a:t>tvořit</a:t>
            </a:r>
            <a:r>
              <a:rPr lang="en" sz="1800"/>
              <a:t> od začátku - musíme používat to, co máme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Musíme využívat existující (open source) tooling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250150"/>
            <a:ext cx="84786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Musíme vyjasnit hranici mezi dodavatelem a provozovatelem aplikace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Díky kontejnerům je hranice jasná, dodavatel připraví Docker image a Helm balíček pro Kubernetes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O běh clusteru, sběr logu, monitoring, storage backupy, … se stará DÚ</a:t>
            </a:r>
            <a:endParaRPr sz="1800"/>
          </a:p>
        </p:txBody>
      </p:sp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Hranice </a:t>
            </a:r>
            <a:r>
              <a:rPr lang="en"/>
              <a:t>Dodavatel / Provozovatel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Automatizace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Malý team nedokáže dělat věci ručně, musíme tedy automatizovat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Nechceme manuálně řešit proces nasazování &amp; upgrade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Chceme co nejméně nutností manuálních zásahů při provozu aplikací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Ondřej Šika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934500"/>
            <a:ext cx="46086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Jsem DevOps lektor, architekt a konzultant z Prahy.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Navrhnu a implementuji Vám na míru DevOps architekturu od verzování v Gitu po provoz kontejneru v Kubernetes v Cloudu.</a:t>
            </a:r>
            <a:endParaRPr sz="20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-1"/>
            <a:ext cx="38576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Kontainery</a:t>
            </a:r>
            <a:endParaRPr b="1"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“</a:t>
            </a:r>
            <a:r>
              <a:rPr b="1" lang="en" sz="3000"/>
              <a:t>A container is a lightweight, stand-alone, executable package that includes everything needed to run a piece of software, including the code, runtime, system tools, libraries, and settings.</a:t>
            </a:r>
            <a:r>
              <a:rPr b="1" lang="en" sz="3000"/>
              <a:t>“</a:t>
            </a:r>
            <a:endParaRPr b="1"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Kubernetes</a:t>
            </a:r>
            <a:endParaRPr b="1" sz="5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“Kubernetes is an platform designed to automate deploying, scaling, and operating application containers.“</a:t>
            </a:r>
            <a:endParaRPr b="1"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Proč tedy Kubernetes?</a:t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De-facto standard provozu software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Unifikace prostředí pro provoz aplikací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Ovládání pomocí YAML souboru / Helm balíčku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>
                <a:solidFill>
                  <a:schemeClr val="hlink"/>
                </a:solidFill>
              </a:rPr>
              <a:t>Deployment (deklarativní) požadovaného stavu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Přístup ke clusteru místo k jednotlivým serverům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Automatizace manuálních tasků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Opensource, pod CNCF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Velký ekosystém kolem Kubernetes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Naše řešení</a:t>
            </a:r>
            <a:endParaRPr b="1" sz="5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On-premise Kubernetes environment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Infrastructure as Code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Všechno chceme mít v Gitu, žádné manuální úpravy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Postavené na OpenSource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Naše řešení</a:t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Řešení</a:t>
            </a:r>
            <a:r>
              <a:rPr lang="en" sz="1800"/>
              <a:t> je postaveno nad fyzickými stroji v DC </a:t>
            </a:r>
            <a:r>
              <a:rPr lang="en" sz="1800"/>
              <a:t>Drážního</a:t>
            </a:r>
            <a:r>
              <a:rPr lang="en" sz="1800"/>
              <a:t> </a:t>
            </a:r>
            <a:r>
              <a:rPr lang="en" sz="1800"/>
              <a:t>Úřadu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Tech stack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RKE2 </a:t>
            </a:r>
            <a:r>
              <a:rPr lang="en" sz="1800"/>
              <a:t>Kubernetes</a:t>
            </a:r>
            <a:r>
              <a:rPr lang="en" sz="1800"/>
              <a:t> (Rancher Kubernetes Engine)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Longhorn Storage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ArgoCD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Observability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Prometheus, </a:t>
            </a:r>
            <a:r>
              <a:rPr lang="en"/>
              <a:t>G</a:t>
            </a:r>
            <a:r>
              <a:rPr lang="en" sz="1800"/>
              <a:t>rafana, </a:t>
            </a:r>
            <a:r>
              <a:rPr lang="en"/>
              <a:t>L</a:t>
            </a:r>
            <a:r>
              <a:rPr lang="en" sz="1800"/>
              <a:t>oki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Keycloak SSO, SSO Proxy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…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Rancher Kubernetes Engine / </a:t>
            </a:r>
            <a:r>
              <a:rPr lang="en"/>
              <a:t>RKE2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Kubernetes distribuce vhodná pro on-premise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Od SUSE (v roce 2020 koupili Rancher)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Longhorn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Nativní Kubernetes storage od Rancheru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Jednoduchý setup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Nativní podpora </a:t>
            </a:r>
            <a:r>
              <a:rPr lang="en" sz="1800"/>
              <a:t>zálohování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S3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NFS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UI</a:t>
            </a:r>
            <a:endParaRPr sz="1800"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425" y="1995500"/>
            <a:ext cx="4798251" cy="26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Moje DevOps školeníí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926900"/>
            <a:ext cx="4608600" cy="3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Dělám populární školení, kde své znalosti předávám tak, abyste si mohli vše udělat sami a bez zbytečných přešlapů a slepých cest.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Úvod do DevOps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Docker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Kubernetes</a:t>
            </a:r>
            <a:endParaRPr b="1" sz="20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000" y="296275"/>
            <a:ext cx="3172825" cy="22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775" y="2849949"/>
            <a:ext cx="3399237" cy="229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ArgoCD</a:t>
            </a:r>
            <a:endParaRPr/>
          </a:p>
        </p:txBody>
      </p:sp>
      <p:sp>
        <p:nvSpPr>
          <p:cNvPr id="252" name="Google Shape;252;p42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GitOps pro Kubernetes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Nasazujeme deklarativně z Gitu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UI pro Kubernetes</a:t>
            </a:r>
            <a:endParaRPr sz="1800"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300" y="1945475"/>
            <a:ext cx="4359199" cy="265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Prometheus, Loki, Grafana</a:t>
            </a:r>
            <a:endParaRPr/>
          </a:p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Moderní observability stack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Light weight</a:t>
            </a:r>
            <a:endParaRPr sz="1800"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126" y="1800425"/>
            <a:ext cx="5157002" cy="288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Čeho jsme tedy </a:t>
            </a:r>
            <a:r>
              <a:rPr lang="en"/>
              <a:t>dosáhli</a:t>
            </a:r>
            <a:endParaRPr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Nasazení</a:t>
            </a:r>
            <a:r>
              <a:rPr lang="en" sz="1800"/>
              <a:t> aplikace se zkrátilo z řádů týdnů na dny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Staráme se o provoz jedné platformy, ne o každou aplikaci zvlášť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Zálohování</a:t>
            </a:r>
            <a:r>
              <a:rPr lang="en" sz="1800"/>
              <a:t> je unifikované - řešíme na </a:t>
            </a:r>
            <a:r>
              <a:rPr lang="en" sz="1800"/>
              <a:t>úrovni</a:t>
            </a:r>
            <a:r>
              <a:rPr lang="en" sz="1800"/>
              <a:t> Longhornu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Sjednocený a automatizovaný monitoring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napojený na service discovery v Kubernetes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Centrální správa logů v Grafana Loki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 </a:t>
            </a:r>
            <a:r>
              <a:rPr lang="en"/>
              <a:t>nasazení</a:t>
            </a:r>
            <a:r>
              <a:rPr lang="en"/>
              <a:t> aplikace</a:t>
            </a:r>
            <a:endParaRPr/>
          </a:p>
        </p:txBody>
      </p:sp>
      <p:sp>
        <p:nvSpPr>
          <p:cNvPr id="272" name="Google Shape;272;p45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Dodavatel dodá Docker Images + Helm Balíček (případně mu </a:t>
            </a:r>
            <a:r>
              <a:rPr lang="en" sz="1800"/>
              <a:t>pomůžeme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V ArgoCD Repozitáři </a:t>
            </a:r>
            <a:r>
              <a:rPr lang="en" sz="1800"/>
              <a:t>vytvoříme</a:t>
            </a:r>
            <a:r>
              <a:rPr lang="en" sz="1800"/>
              <a:t> objekt s konfigurací aplikace pro různá </a:t>
            </a:r>
            <a:r>
              <a:rPr lang="en" sz="1800"/>
              <a:t>prostředí</a:t>
            </a:r>
            <a:r>
              <a:rPr lang="en" sz="1800"/>
              <a:t> (test, stage, prod)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Commitneme do Gitu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Vše ostatní se provede samo.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Aplikace se nasadí a automaticky se </a:t>
            </a:r>
            <a:r>
              <a:rPr lang="en" sz="1800"/>
              <a:t>přidá</a:t>
            </a:r>
            <a:r>
              <a:rPr lang="en" sz="1800"/>
              <a:t> do monitoring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Zálohy, sběr logů a metric je by default nad celou </a:t>
            </a:r>
            <a:br>
              <a:rPr lang="en" sz="1800"/>
            </a:br>
            <a:r>
              <a:rPr lang="en" sz="1800"/>
              <a:t>platformou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>
                <a:solidFill>
                  <a:schemeClr val="hlink"/>
                </a:solidFill>
              </a:rPr>
              <a:t>😍😍</a:t>
            </a:r>
            <a:endParaRPr b="1" sz="7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Díky za pozornost</a:t>
            </a:r>
            <a:endParaRPr b="1" sz="5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Otázky</a:t>
            </a:r>
            <a:endParaRPr b="1" sz="5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title"/>
          </p:nvPr>
        </p:nvSpPr>
        <p:spPr>
          <a:xfrm>
            <a:off x="283100" y="346650"/>
            <a:ext cx="8518200" cy="4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FFFFFF"/>
                </a:solidFill>
              </a:rPr>
              <a:t>Email</a:t>
            </a:r>
            <a:br>
              <a:rPr lang="en">
                <a:solidFill>
                  <a:srgbClr val="FFFFFF"/>
                </a:solidFill>
              </a:rPr>
            </a:br>
            <a:r>
              <a:rPr lang="en" sz="3800">
                <a:solidFill>
                  <a:srgbClr val="FFFFFF"/>
                </a:solidFill>
              </a:rPr>
              <a:t>ondrej</a:t>
            </a:r>
            <a:r>
              <a:rPr lang="en" sz="3800">
                <a:solidFill>
                  <a:srgbClr val="FFFFFF"/>
                </a:solidFill>
              </a:rPr>
              <a:t>@sika.io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Twitter</a:t>
            </a:r>
            <a:endParaRPr b="0"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@ondrejsika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LinkedIn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/in/ondrejsika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200">
                <a:solidFill>
                  <a:schemeClr val="lt1"/>
                </a:solidFill>
              </a:rPr>
              <a:t>Slides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lt1"/>
                </a:solidFill>
              </a:rPr>
              <a:t>sika.link/slides</a:t>
            </a:r>
            <a:endParaRPr sz="4200">
              <a:solidFill>
                <a:schemeClr val="lt1"/>
              </a:solidFill>
            </a:endParaRPr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250" y="1701850"/>
            <a:ext cx="3359175" cy="34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SikaLabs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934500"/>
            <a:ext cx="46086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Mám </a:t>
            </a:r>
            <a:r>
              <a:rPr lang="en" sz="2000"/>
              <a:t>skvělé</a:t>
            </a:r>
            <a:r>
              <a:rPr lang="en" sz="2000"/>
              <a:t> kolegy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Postaráme</a:t>
            </a:r>
            <a:r>
              <a:rPr lang="en" sz="2000"/>
              <a:t> se Vám o zavedení DevOps technologií do firmy nebo o kompletní správu DevOps.</a:t>
            </a:r>
            <a:endParaRPr sz="20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025" y="205250"/>
            <a:ext cx="2374200" cy="2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725" y="2703463"/>
            <a:ext cx="20193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9075" y="2671063"/>
            <a:ext cx="2084125" cy="20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225" y="2671050"/>
            <a:ext cx="2084125" cy="208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DevOps Stack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Git</a:t>
            </a:r>
            <a:r>
              <a:rPr lang="en" sz="1800"/>
              <a:t>, Gitlab</a:t>
            </a:r>
            <a:r>
              <a:rPr lang="en" sz="1800"/>
              <a:t> - Versioning &amp; Collaboration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Gitlab CI</a:t>
            </a:r>
            <a:r>
              <a:rPr lang="en" sz="1800"/>
              <a:t>, </a:t>
            </a:r>
            <a:r>
              <a:rPr b="1" lang="en" sz="1800"/>
              <a:t>ArgoCD</a:t>
            </a:r>
            <a:r>
              <a:rPr lang="en" sz="1800"/>
              <a:t> - Continuous Integration, </a:t>
            </a:r>
            <a:r>
              <a:rPr lang="en" sz="1800">
                <a:solidFill>
                  <a:schemeClr val="hlink"/>
                </a:solidFill>
              </a:rPr>
              <a:t>Continuous Deployment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Docker, </a:t>
            </a:r>
            <a:r>
              <a:rPr b="1" lang="en" sz="1800"/>
              <a:t>Kubernetes</a:t>
            </a:r>
            <a:r>
              <a:rPr lang="en" sz="1800"/>
              <a:t> - Containers &amp; Orchestration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RKE2</a:t>
            </a:r>
            <a:r>
              <a:rPr lang="en" sz="1800"/>
              <a:t> &amp; Rancher - Kubernetes Provisioning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Terraform</a:t>
            </a:r>
            <a:r>
              <a:rPr lang="en" sz="1800"/>
              <a:t> - Infrastructure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Prometheus, Alertmanager, Grafana - Monitoring Stack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Elastic Stack / </a:t>
            </a:r>
            <a:r>
              <a:rPr b="1" lang="en" sz="1800"/>
              <a:t>Loki</a:t>
            </a:r>
            <a:r>
              <a:rPr lang="en" sz="1800"/>
              <a:t> - Log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AWS, Azure, DigitalOcean, Proxmox - Public or Private Cloud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Problém</a:t>
            </a:r>
            <a:endParaRPr b="1"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Provoz aplikací v DÚ</a:t>
            </a:r>
            <a:endParaRPr b="1"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Drážní Úřad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777950"/>
            <a:ext cx="4608600" cy="3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Správní úřad, který </a:t>
            </a:r>
            <a:r>
              <a:rPr lang="en" sz="2000"/>
              <a:t>vykonává</a:t>
            </a:r>
            <a:r>
              <a:rPr lang="en" sz="2000"/>
              <a:t> státní správu v oblasti drah.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Zabývá</a:t>
            </a:r>
            <a:r>
              <a:rPr lang="en" sz="2000"/>
              <a:t> se dráhou železniční, tramvajovou, trolejbusovou, lanovou a speciální (metrem).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Celkový počet zaměstnanců je 113.</a:t>
            </a:r>
            <a:endParaRPr sz="20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068" y="0"/>
            <a:ext cx="37919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Problémy provozu aplikací v DÚ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Omezené zdroje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Manpower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Různé aplikace - každá se provozuje jinak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Běžný Open Source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Custom Development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kaLab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E1E1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